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57" r:id="rId15"/>
    <p:sldId id="258" r:id="rId16"/>
    <p:sldId id="259" r:id="rId17"/>
    <p:sldId id="260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A8CA-BB5D-0A0A-90A3-FAEF4C1BB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26F4D-E281-993C-315E-784F48AB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93AB1-64C1-AB0F-0DD2-C60378D9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4A1-1436-08C1-2FDD-4C9AD03A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A696-2312-53A2-FCDF-DB0018AF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6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8E8C-A0ED-463C-96EE-D1D18A70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9F04B-A48D-5A27-AC2E-674F6A555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542A9-09EF-9348-D07A-F6D411DE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04F4-AAE6-E337-071A-94D7A805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B518B-E7A1-83BB-2AE1-F5527B0F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9A6EA-1F85-3B5B-129B-BE232DCB1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CEF8C-0223-6E0E-DB2A-EE8C48BC7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84600-375D-1CDF-213A-8DAB9D46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816B5-92BA-C9CD-225F-71D7A9C1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220FD-763F-E41B-EABE-87324ECA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6CE7-1A0B-B748-5316-FA66868B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681-0D1A-8BD8-BC1C-85599D02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CEA37-E8D9-7302-CC2D-4F48931F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FC816-4658-8FDD-8BEE-0B687E5E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7140-4994-1C17-4AFF-EF875288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4F62-62A7-5B37-8BF4-B9AD892E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BE44-88B1-C70B-7405-013B7BAB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3E88-EABB-DC12-58E1-B7739E80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5D57-6023-08DB-218B-817896FD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D2D2-5FB9-0F7D-6DA4-F3140D94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0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22B6-862F-963C-096D-BBD6ED45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048E-4299-A2D1-3699-C01965DE5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5F934-AFFE-3589-8AD6-93162460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A355-9FAF-BFDE-627D-882FBB3D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CEB2E-93BA-F6C6-4D78-E0BE74D8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BF41-31C4-1CC2-0E50-8A8CD585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F090-5E39-3D18-F6DE-2813F510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720C0-DF15-5B85-236C-5F05F4A9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65A8D-AA3B-DD73-6F0C-5CC76C053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EC65F-292E-7691-F3CF-BDFB2BB6F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E729C-37B9-6363-92AE-88B407BED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EB025-9ECE-5711-F6EA-EC6158F3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B375C-F61F-03F9-4B49-88FBC3DD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E3943-D600-48F2-C7FD-C4C15DD5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1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EC83-26FF-738E-E48E-A9A5EB76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A90F3-EC56-5D44-E8BA-6B215D41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58A1E-446A-8911-C6B5-DE00F36F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CE704-DBFB-22EF-1223-6FDDAA97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D290E-D846-3BEC-C6D5-3C5F0D30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EFADF-A1E1-890F-2616-133A0D04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1A43-7CAE-559C-1A5B-CD1EFCAF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C7D1-24FD-3C28-6A2A-4AE3372C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563F-4781-D3DE-4ED5-0EDE097A6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E5940-50F1-E592-EF71-ACC1FE03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87F9C-7F45-EF61-E385-104FE61A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04E1C-7FD1-9237-FD6C-05A341BA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45E83-C6C1-43DF-A46E-727E1A14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36D4-E8A6-444D-7976-381AD9A6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5D36F-FEA4-7A96-8000-FFD71CC29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61CBA-AE96-0F38-F7F4-955A808AC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FF288-16E2-F1EB-D5EB-4550CD36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78E53-8A0F-2289-AD53-7BCA6F2D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34602-2053-321A-FED1-DAE492B2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431C4-5723-17B6-E513-B21EB9E7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A2392-20B9-9A62-EF4F-E0C39680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1AD6E-581B-EA34-1431-A17FC475E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52B7C-7DB7-4826-AE8C-658BE671444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E4860-F719-E19A-16F2-0E10E83EF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733B-E6F5-A2D8-64FF-C2C371F8F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89EEA-DEA6-4561-906A-84D7E97E6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E7389-FB09-5AEB-4EB9-2D464245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1" y="622694"/>
            <a:ext cx="3854728" cy="2067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785E4-0661-A914-1548-3F4F33227E16}"/>
              </a:ext>
            </a:extLst>
          </p:cNvPr>
          <p:cNvSpPr txBox="1"/>
          <p:nvPr/>
        </p:nvSpPr>
        <p:spPr>
          <a:xfrm>
            <a:off x="1258784" y="190005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04C0B-7C31-0285-02FB-B0637B13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4" y="4042168"/>
            <a:ext cx="4720442" cy="1840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BF8A4C-810C-6CA0-A199-DB90100FC3ED}"/>
              </a:ext>
            </a:extLst>
          </p:cNvPr>
          <p:cNvSpPr txBox="1"/>
          <p:nvPr/>
        </p:nvSpPr>
        <p:spPr>
          <a:xfrm>
            <a:off x="1607126" y="3392255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5BC554-64EB-9AB8-335E-AE3F01534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28" y="674960"/>
            <a:ext cx="4932968" cy="2349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75C2D3-9BA1-17F6-7773-C2873CF5DFBB}"/>
              </a:ext>
            </a:extLst>
          </p:cNvPr>
          <p:cNvSpPr txBox="1"/>
          <p:nvPr/>
        </p:nvSpPr>
        <p:spPr>
          <a:xfrm>
            <a:off x="7380515" y="87086"/>
            <a:ext cx="14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Preprocessed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8050E3-75F6-17D3-1567-3833633BB09A}"/>
              </a:ext>
            </a:extLst>
          </p:cNvPr>
          <p:cNvSpPr/>
          <p:nvPr/>
        </p:nvSpPr>
        <p:spPr>
          <a:xfrm>
            <a:off x="4898571" y="1282535"/>
            <a:ext cx="920338" cy="178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A23C7D-D684-361A-25C4-282E50691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31" y="4042168"/>
            <a:ext cx="4653149" cy="1814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561EC1-B439-EA13-9354-38979E341686}"/>
              </a:ext>
            </a:extLst>
          </p:cNvPr>
          <p:cNvSpPr txBox="1"/>
          <p:nvPr/>
        </p:nvSpPr>
        <p:spPr>
          <a:xfrm>
            <a:off x="8688778" y="3393323"/>
            <a:ext cx="237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ACAN_preprocessed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E5D906-4B81-C944-CACD-9B2B0C7FFE46}"/>
              </a:ext>
            </a:extLst>
          </p:cNvPr>
          <p:cNvSpPr/>
          <p:nvPr/>
        </p:nvSpPr>
        <p:spPr>
          <a:xfrm>
            <a:off x="5358740" y="4873400"/>
            <a:ext cx="920338" cy="178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5CFAB2-E6EE-CE78-B720-8C97A57A2F27}"/>
              </a:ext>
            </a:extLst>
          </p:cNvPr>
          <p:cNvSpPr txBox="1"/>
          <p:nvPr/>
        </p:nvSpPr>
        <p:spPr>
          <a:xfrm>
            <a:off x="4969152" y="2976756"/>
            <a:ext cx="177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Thresholding, Adjust contrast, brightness, level, etc. (HW code)</a:t>
            </a:r>
          </a:p>
        </p:txBody>
      </p:sp>
    </p:spTree>
    <p:extLst>
      <p:ext uri="{BB962C8B-B14F-4D97-AF65-F5344CB8AC3E}">
        <p14:creationId xmlns:p14="http://schemas.microsoft.com/office/powerpoint/2010/main" val="329636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62A8D1-DFAA-A2A6-71A7-665566899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845557"/>
              </p:ext>
            </p:extLst>
          </p:nvPr>
        </p:nvGraphicFramePr>
        <p:xfrm>
          <a:off x="1485900" y="3144044"/>
          <a:ext cx="9220199" cy="2059305"/>
        </p:xfrm>
        <a:graphic>
          <a:graphicData uri="http://schemas.openxmlformats.org/drawingml/2006/table">
            <a:tbl>
              <a:tblPr/>
              <a:tblGrid>
                <a:gridCol w="609390">
                  <a:extLst>
                    <a:ext uri="{9D8B030D-6E8A-4147-A177-3AD203B41FA5}">
                      <a16:colId xmlns:a16="http://schemas.microsoft.com/office/drawing/2014/main" val="3606557124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532734117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015159468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532116338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3146154871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421356702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768001783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1720532324"/>
                    </a:ext>
                  </a:extLst>
                </a:gridCol>
                <a:gridCol w="799825">
                  <a:extLst>
                    <a:ext uri="{9D8B030D-6E8A-4147-A177-3AD203B41FA5}">
                      <a16:colId xmlns:a16="http://schemas.microsoft.com/office/drawing/2014/main" val="1007448131"/>
                    </a:ext>
                  </a:extLst>
                </a:gridCol>
                <a:gridCol w="1256867">
                  <a:extLst>
                    <a:ext uri="{9D8B030D-6E8A-4147-A177-3AD203B41FA5}">
                      <a16:colId xmlns:a16="http://schemas.microsoft.com/office/drawing/2014/main" val="1440246084"/>
                    </a:ext>
                  </a:extLst>
                </a:gridCol>
                <a:gridCol w="723651">
                  <a:extLst>
                    <a:ext uri="{9D8B030D-6E8A-4147-A177-3AD203B41FA5}">
                      <a16:colId xmlns:a16="http://schemas.microsoft.com/office/drawing/2014/main" val="2326359527"/>
                    </a:ext>
                  </a:extLst>
                </a:gridCol>
                <a:gridCol w="469738">
                  <a:extLst>
                    <a:ext uri="{9D8B030D-6E8A-4147-A177-3AD203B41FA5}">
                      <a16:colId xmlns:a16="http://schemas.microsoft.com/office/drawing/2014/main" val="809185609"/>
                    </a:ext>
                  </a:extLst>
                </a:gridCol>
                <a:gridCol w="1094998">
                  <a:extLst>
                    <a:ext uri="{9D8B030D-6E8A-4147-A177-3AD203B41FA5}">
                      <a16:colId xmlns:a16="http://schemas.microsoft.com/office/drawing/2014/main" val="16911362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Aera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molecule_id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prior_segmentation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confidence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01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205128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9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753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180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205344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322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205345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0.99588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705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0.99535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543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205502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9224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450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COL2A1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337821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97542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7EC0E48-01A4-DA5D-2299-03A7547FA1B0}"/>
              </a:ext>
            </a:extLst>
          </p:cNvPr>
          <p:cNvSpPr/>
          <p:nvPr/>
        </p:nvSpPr>
        <p:spPr>
          <a:xfrm>
            <a:off x="848096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54495-F060-4744-1887-1308A8EAACC0}"/>
              </a:ext>
            </a:extLst>
          </p:cNvPr>
          <p:cNvSpPr/>
          <p:nvPr/>
        </p:nvSpPr>
        <p:spPr>
          <a:xfrm>
            <a:off x="2379023" y="290944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BCF0C-8DAA-1FE3-57A3-374B6C11AAE1}"/>
              </a:ext>
            </a:extLst>
          </p:cNvPr>
          <p:cNvSpPr/>
          <p:nvPr/>
        </p:nvSpPr>
        <p:spPr>
          <a:xfrm>
            <a:off x="3956462" y="290944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EF628-F4D4-BD90-09A6-C1ACC660F59D}"/>
              </a:ext>
            </a:extLst>
          </p:cNvPr>
          <p:cNvSpPr/>
          <p:nvPr/>
        </p:nvSpPr>
        <p:spPr>
          <a:xfrm>
            <a:off x="10215252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0814A4-C5FB-5674-533B-88D7F00022CE}"/>
              </a:ext>
            </a:extLst>
          </p:cNvPr>
          <p:cNvSpPr/>
          <p:nvPr/>
        </p:nvSpPr>
        <p:spPr>
          <a:xfrm>
            <a:off x="8643257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037FAF-575E-499E-B3DD-4B24AE56D8C1}"/>
              </a:ext>
            </a:extLst>
          </p:cNvPr>
          <p:cNvSpPr/>
          <p:nvPr/>
        </p:nvSpPr>
        <p:spPr>
          <a:xfrm>
            <a:off x="7088579" y="290942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A72E53-07CE-271E-A4BA-73D11DACA25F}"/>
              </a:ext>
            </a:extLst>
          </p:cNvPr>
          <p:cNvSpPr/>
          <p:nvPr/>
        </p:nvSpPr>
        <p:spPr>
          <a:xfrm>
            <a:off x="5508418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BDAC2D-11F4-A2E1-7CE1-0DF9FBD210FE}"/>
              </a:ext>
            </a:extLst>
          </p:cNvPr>
          <p:cNvSpPr/>
          <p:nvPr/>
        </p:nvSpPr>
        <p:spPr>
          <a:xfrm>
            <a:off x="848096" y="1203362"/>
            <a:ext cx="1484416" cy="83721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11BB1-700E-9819-2AEE-74EA40B5293A}"/>
              </a:ext>
            </a:extLst>
          </p:cNvPr>
          <p:cNvSpPr/>
          <p:nvPr/>
        </p:nvSpPr>
        <p:spPr>
          <a:xfrm>
            <a:off x="2402279" y="1203362"/>
            <a:ext cx="1484416" cy="83721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COL2A1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F7236-4719-BF4C-6853-9FD7718855A2}"/>
              </a:ext>
            </a:extLst>
          </p:cNvPr>
          <p:cNvSpPr/>
          <p:nvPr/>
        </p:nvSpPr>
        <p:spPr>
          <a:xfrm>
            <a:off x="3956462" y="1203365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0D499-D829-55FE-8BE2-BD36B0A00015}"/>
              </a:ext>
            </a:extLst>
          </p:cNvPr>
          <p:cNvSpPr txBox="1"/>
          <p:nvPr/>
        </p:nvSpPr>
        <p:spPr>
          <a:xfrm>
            <a:off x="4623954" y="5358142"/>
            <a:ext cx="2464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CRcfe445caf-10</a:t>
            </a:r>
          </a:p>
        </p:txBody>
      </p:sp>
    </p:spTree>
    <p:extLst>
      <p:ext uri="{BB962C8B-B14F-4D97-AF65-F5344CB8AC3E}">
        <p14:creationId xmlns:p14="http://schemas.microsoft.com/office/powerpoint/2010/main" val="246709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95B09-E149-AD97-4269-140AAE128A3B}"/>
              </a:ext>
            </a:extLst>
          </p:cNvPr>
          <p:cNvSpPr txBox="1"/>
          <p:nvPr/>
        </p:nvSpPr>
        <p:spPr>
          <a:xfrm>
            <a:off x="581891" y="332509"/>
            <a:ext cx="670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cells highly (z score &gt; 0) expressing all 11 genes in CN4?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6282-C2E4-7D9A-94B9-AD6005908F01}"/>
              </a:ext>
            </a:extLst>
          </p:cNvPr>
          <p:cNvSpPr txBox="1"/>
          <p:nvPr/>
        </p:nvSpPr>
        <p:spPr>
          <a:xfrm>
            <a:off x="581891" y="829295"/>
            <a:ext cx="628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other genes are highly expressing in this type of cell?</a:t>
            </a:r>
          </a:p>
        </p:txBody>
      </p:sp>
    </p:spTree>
    <p:extLst>
      <p:ext uri="{BB962C8B-B14F-4D97-AF65-F5344CB8AC3E}">
        <p14:creationId xmlns:p14="http://schemas.microsoft.com/office/powerpoint/2010/main" val="354098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33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87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9BAC-B9BE-3F64-9820-0A2D9E7E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75DC7-BFCE-33A9-2E9F-BDB5F061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345F-6093-4383-17DF-07618314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B39AB-4B5B-A661-6D92-57633AFE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9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259A-3FB2-8A79-12A6-B80174C4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4957-7ED4-B7F8-CCBD-860B802E4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817C-69A5-6398-4097-3675E440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55B9-5388-BC6F-2044-0EEAAC7A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3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D350-AAFE-EA16-01A9-2C40F87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5028-C14C-1DDD-310E-ACC831DB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6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058C-9554-DABC-7778-E6D4C555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083F-1191-68F2-9944-F03E85C5D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9892B-5413-E2E0-69FD-45FEFF09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" y="1009403"/>
            <a:ext cx="3812075" cy="1486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C1A0D-9C3D-8395-294C-0F8A7334983A}"/>
              </a:ext>
            </a:extLst>
          </p:cNvPr>
          <p:cNvSpPr txBox="1"/>
          <p:nvPr/>
        </p:nvSpPr>
        <p:spPr>
          <a:xfrm>
            <a:off x="1195448" y="323551"/>
            <a:ext cx="237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ACAN_preprocessed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DF4F3-C30A-AB86-4942-F5CF8CE6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901397"/>
            <a:ext cx="4732317" cy="1845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A1179-9100-0371-27D1-4A2CCF088C40}"/>
              </a:ext>
            </a:extLst>
          </p:cNvPr>
          <p:cNvSpPr txBox="1"/>
          <p:nvPr/>
        </p:nvSpPr>
        <p:spPr>
          <a:xfrm>
            <a:off x="6192980" y="323551"/>
            <a:ext cx="21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ACAN_Identified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B1AE9-A23F-0E22-467D-E6FC7711CA70}"/>
              </a:ext>
            </a:extLst>
          </p:cNvPr>
          <p:cNvSpPr/>
          <p:nvPr/>
        </p:nvSpPr>
        <p:spPr>
          <a:xfrm>
            <a:off x="5355772" y="1941616"/>
            <a:ext cx="575954" cy="554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93B66-85BE-C571-D2C1-9AFDBB13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851" y="2812329"/>
            <a:ext cx="2825076" cy="268382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72CEA-76EB-981B-D3D4-C04C2A133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898" y="2901377"/>
            <a:ext cx="3152899" cy="30644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18ACFB-38E5-0753-15C8-76A5EBC8D48C}"/>
              </a:ext>
            </a:extLst>
          </p:cNvPr>
          <p:cNvSpPr/>
          <p:nvPr/>
        </p:nvSpPr>
        <p:spPr>
          <a:xfrm>
            <a:off x="6454238" y="3912919"/>
            <a:ext cx="932213" cy="201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66B5A-4CD5-DA61-2CB4-97D4D39C3DCA}"/>
              </a:ext>
            </a:extLst>
          </p:cNvPr>
          <p:cNvSpPr txBox="1"/>
          <p:nvPr/>
        </p:nvSpPr>
        <p:spPr>
          <a:xfrm>
            <a:off x="7843651" y="6045804"/>
            <a:ext cx="347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of the image spot area; </a:t>
            </a:r>
          </a:p>
          <a:p>
            <a:r>
              <a:rPr lang="en-US" dirty="0"/>
              <a:t>Quantified location and area, etc.</a:t>
            </a:r>
          </a:p>
        </p:txBody>
      </p:sp>
    </p:spTree>
    <p:extLst>
      <p:ext uri="{BB962C8B-B14F-4D97-AF65-F5344CB8AC3E}">
        <p14:creationId xmlns:p14="http://schemas.microsoft.com/office/powerpoint/2010/main" val="99050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2D1FA-B7AD-39BE-6D96-5755EAF2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2317" cy="1845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86EE2-76A4-9A32-4CD3-497EAC8E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28" y="2131622"/>
            <a:ext cx="6071965" cy="46729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7792DB-6445-40B5-0D52-3D91653B5D51}"/>
              </a:ext>
            </a:extLst>
          </p:cNvPr>
          <p:cNvSpPr/>
          <p:nvPr/>
        </p:nvSpPr>
        <p:spPr>
          <a:xfrm>
            <a:off x="1496292" y="831273"/>
            <a:ext cx="575954" cy="554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EF760-8ED1-8A68-271D-10D758548B63}"/>
              </a:ext>
            </a:extLst>
          </p:cNvPr>
          <p:cNvSpPr/>
          <p:nvPr/>
        </p:nvSpPr>
        <p:spPr>
          <a:xfrm>
            <a:off x="5783282" y="4381995"/>
            <a:ext cx="635330" cy="5462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E7DCB-0959-D212-EC40-973591CF88BC}"/>
              </a:ext>
            </a:extLst>
          </p:cNvPr>
          <p:cNvSpPr/>
          <p:nvPr/>
        </p:nvSpPr>
        <p:spPr>
          <a:xfrm>
            <a:off x="4101412" y="5622966"/>
            <a:ext cx="666531" cy="5680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D3BD-D3EA-95C5-9595-23BABA9B792C}"/>
              </a:ext>
            </a:extLst>
          </p:cNvPr>
          <p:cNvSpPr txBox="1"/>
          <p:nvPr/>
        </p:nvSpPr>
        <p:spPr>
          <a:xfrm>
            <a:off x="362197" y="2790701"/>
            <a:ext cx="2582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Shortage of the area size thresholding: some spots are not picked up</a:t>
            </a:r>
          </a:p>
        </p:txBody>
      </p:sp>
    </p:spTree>
    <p:extLst>
      <p:ext uri="{BB962C8B-B14F-4D97-AF65-F5344CB8AC3E}">
        <p14:creationId xmlns:p14="http://schemas.microsoft.com/office/powerpoint/2010/main" val="154594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8EA2E-DD3F-D563-5FD1-9281C3CC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30" y="1452509"/>
            <a:ext cx="3152899" cy="3064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E7F3-984B-722B-3D1D-78917D33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" y="1604909"/>
            <a:ext cx="3152899" cy="3064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CDAFD-6A51-73EA-B390-DE7AD964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30" y="1757309"/>
            <a:ext cx="3152899" cy="3064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0BE50-9112-DE37-5499-EA6626A2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30" y="1909709"/>
            <a:ext cx="3152899" cy="306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B676A-26CD-87DB-CD43-35DBB4AC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30" y="2062109"/>
            <a:ext cx="3152899" cy="306445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31D445-5A6B-9A6C-A1C6-82621AB09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96608"/>
              </p:ext>
            </p:extLst>
          </p:nvPr>
        </p:nvGraphicFramePr>
        <p:xfrm>
          <a:off x="60730" y="1698562"/>
          <a:ext cx="609600" cy="2095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7576298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682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COL2A1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566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COL3A1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5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COL1A2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729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68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CHI3L2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192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CRTAC1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4675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583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PRG4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864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CHI3L1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650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335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4645A8E-FBF0-530A-44B0-C9338DEA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13" y="1384330"/>
            <a:ext cx="5582429" cy="431542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09AFD0-AD02-6573-5B89-D2C264BB5BC3}"/>
              </a:ext>
            </a:extLst>
          </p:cNvPr>
          <p:cNvSpPr/>
          <p:nvPr/>
        </p:nvSpPr>
        <p:spPr>
          <a:xfrm>
            <a:off x="4789765" y="2912544"/>
            <a:ext cx="744412" cy="144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E41A0-F511-252F-ED2D-AF0814003E36}"/>
              </a:ext>
            </a:extLst>
          </p:cNvPr>
          <p:cNvSpPr txBox="1"/>
          <p:nvPr/>
        </p:nvSpPr>
        <p:spPr>
          <a:xfrm>
            <a:off x="4637365" y="2213810"/>
            <a:ext cx="120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AA2C5-D63A-7032-43F1-9202840236B1}"/>
              </a:ext>
            </a:extLst>
          </p:cNvPr>
          <p:cNvSpPr txBox="1"/>
          <p:nvPr/>
        </p:nvSpPr>
        <p:spPr>
          <a:xfrm>
            <a:off x="7739101" y="796750"/>
            <a:ext cx="2191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gene_identifided.csv</a:t>
            </a:r>
          </a:p>
        </p:txBody>
      </p:sp>
    </p:spTree>
    <p:extLst>
      <p:ext uri="{BB962C8B-B14F-4D97-AF65-F5344CB8AC3E}">
        <p14:creationId xmlns:p14="http://schemas.microsoft.com/office/powerpoint/2010/main" val="302067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6E58F-2CB7-5A1C-67E8-916CB36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2" y="2123669"/>
            <a:ext cx="10012690" cy="390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8B9A-6D42-C519-DA86-A6FA21B2EDC2}"/>
              </a:ext>
            </a:extLst>
          </p:cNvPr>
          <p:cNvSpPr txBox="1"/>
          <p:nvPr/>
        </p:nvSpPr>
        <p:spPr>
          <a:xfrm>
            <a:off x="1478381" y="1018492"/>
            <a:ext cx="257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DAPI_preprocessed.tif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6D6A7F-8E2F-25B7-FFB6-5DB66BDA05A1}"/>
              </a:ext>
            </a:extLst>
          </p:cNvPr>
          <p:cNvSpPr txBox="1"/>
          <p:nvPr/>
        </p:nvSpPr>
        <p:spPr>
          <a:xfrm>
            <a:off x="167986" y="135070"/>
            <a:ext cx="1163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baysor</a:t>
            </a:r>
            <a:r>
              <a:rPr lang="en-US" dirty="0"/>
              <a:t> run -c ./example/</a:t>
            </a:r>
            <a:r>
              <a:rPr lang="en-US" dirty="0" err="1"/>
              <a:t>starmap.toml</a:t>
            </a:r>
            <a:r>
              <a:rPr lang="en-US" dirty="0"/>
              <a:t> ./09012023-output/gene_identifided.csv ./09012023-output/</a:t>
            </a:r>
            <a:r>
              <a:rPr lang="en-US" dirty="0" err="1"/>
              <a:t>DAPI_preprocessed.tif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F84D2-72D4-47B6-BCF4-D85EC762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72" y="1260158"/>
            <a:ext cx="9737455" cy="49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80735-6770-99C3-1D64-A31B4FFD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3" y="449526"/>
            <a:ext cx="11141034" cy="62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AEE0E7A-5DBE-FB3C-42F4-A30A8A1B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81" y="3152409"/>
            <a:ext cx="5602185" cy="3150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C10AE3-576E-3B98-FE9E-37B4F8709B92}"/>
              </a:ext>
            </a:extLst>
          </p:cNvPr>
          <p:cNvSpPr/>
          <p:nvPr/>
        </p:nvSpPr>
        <p:spPr>
          <a:xfrm>
            <a:off x="807522" y="534390"/>
            <a:ext cx="1710047" cy="8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76E3963-5D5F-61DC-BF85-9A2FD894ED1D}"/>
              </a:ext>
            </a:extLst>
          </p:cNvPr>
          <p:cNvSpPr/>
          <p:nvPr/>
        </p:nvSpPr>
        <p:spPr>
          <a:xfrm>
            <a:off x="2710543" y="819398"/>
            <a:ext cx="528452" cy="130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EB5C1-60A0-E5CE-92A3-9B285074FF2D}"/>
              </a:ext>
            </a:extLst>
          </p:cNvPr>
          <p:cNvSpPr/>
          <p:nvPr/>
        </p:nvSpPr>
        <p:spPr>
          <a:xfrm>
            <a:off x="3329050" y="534390"/>
            <a:ext cx="1710047" cy="8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 spot identification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66B324-1BFC-CAAF-5B14-E5CDDD671A42}"/>
              </a:ext>
            </a:extLst>
          </p:cNvPr>
          <p:cNvSpPr/>
          <p:nvPr/>
        </p:nvSpPr>
        <p:spPr>
          <a:xfrm>
            <a:off x="5322126" y="834242"/>
            <a:ext cx="528452" cy="130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E4F35-53E2-B006-40B7-03968AF675CF}"/>
              </a:ext>
            </a:extLst>
          </p:cNvPr>
          <p:cNvSpPr/>
          <p:nvPr/>
        </p:nvSpPr>
        <p:spPr>
          <a:xfrm>
            <a:off x="5963393" y="534390"/>
            <a:ext cx="1710047" cy="8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 spot quantification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275CD-A8DE-7E63-D6E8-F38A8E3E1ECE}"/>
              </a:ext>
            </a:extLst>
          </p:cNvPr>
          <p:cNvSpPr/>
          <p:nvPr/>
        </p:nvSpPr>
        <p:spPr>
          <a:xfrm>
            <a:off x="5963393" y="1834738"/>
            <a:ext cx="1710047" cy="8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Preprocessed DAPI image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(Cell boundary)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CD256B3-AF98-E0F1-E628-9354DF8408D8}"/>
              </a:ext>
            </a:extLst>
          </p:cNvPr>
          <p:cNvSpPr/>
          <p:nvPr/>
        </p:nvSpPr>
        <p:spPr>
          <a:xfrm>
            <a:off x="8034648" y="1760517"/>
            <a:ext cx="528452" cy="130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D566C7B3-BF2E-8523-5944-0364557A9B80}"/>
              </a:ext>
            </a:extLst>
          </p:cNvPr>
          <p:cNvSpPr/>
          <p:nvPr/>
        </p:nvSpPr>
        <p:spPr>
          <a:xfrm>
            <a:off x="6592785" y="1442852"/>
            <a:ext cx="451262" cy="3918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697C9-AB9A-97F8-FA4A-8CB786ACEE3F}"/>
              </a:ext>
            </a:extLst>
          </p:cNvPr>
          <p:cNvSpPr txBox="1"/>
          <p:nvPr/>
        </p:nvSpPr>
        <p:spPr>
          <a:xfrm>
            <a:off x="7873341" y="1391185"/>
            <a:ext cx="88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Baysor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1E93E-77BE-2905-5ACB-39CBCF4D043D}"/>
              </a:ext>
            </a:extLst>
          </p:cNvPr>
          <p:cNvSpPr/>
          <p:nvPr/>
        </p:nvSpPr>
        <p:spPr>
          <a:xfrm>
            <a:off x="8797637" y="1460664"/>
            <a:ext cx="1710047" cy="86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 come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740FBBF-4FCC-0542-0A43-02F0844ED57B}"/>
              </a:ext>
            </a:extLst>
          </p:cNvPr>
          <p:cNvSpPr/>
          <p:nvPr/>
        </p:nvSpPr>
        <p:spPr>
          <a:xfrm rot="5400000">
            <a:off x="9496795" y="2535093"/>
            <a:ext cx="442358" cy="130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AC09E9-382D-618F-D343-4D40B222EB12}"/>
              </a:ext>
            </a:extLst>
          </p:cNvPr>
          <p:cNvSpPr txBox="1"/>
          <p:nvPr/>
        </p:nvSpPr>
        <p:spPr>
          <a:xfrm>
            <a:off x="9783288" y="2452254"/>
            <a:ext cx="15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F0078-8FF4-CB81-FA68-2CF4AB2A2077}"/>
              </a:ext>
            </a:extLst>
          </p:cNvPr>
          <p:cNvSpPr txBox="1"/>
          <p:nvPr/>
        </p:nvSpPr>
        <p:spPr>
          <a:xfrm>
            <a:off x="9533907" y="2694610"/>
            <a:ext cx="65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6612D-CDC5-0B4F-C5D9-C63A51A4B984}"/>
              </a:ext>
            </a:extLst>
          </p:cNvPr>
          <p:cNvSpPr txBox="1"/>
          <p:nvPr/>
        </p:nvSpPr>
        <p:spPr>
          <a:xfrm>
            <a:off x="8034648" y="1018200"/>
            <a:ext cx="3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processing based on cell location</a:t>
            </a:r>
          </a:p>
        </p:txBody>
      </p:sp>
    </p:spTree>
    <p:extLst>
      <p:ext uri="{BB962C8B-B14F-4D97-AF65-F5344CB8AC3E}">
        <p14:creationId xmlns:p14="http://schemas.microsoft.com/office/powerpoint/2010/main" val="773517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7F25DE-29E4-C035-E400-DE5F13BC3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76437"/>
              </p:ext>
            </p:extLst>
          </p:nvPr>
        </p:nvGraphicFramePr>
        <p:xfrm>
          <a:off x="1485900" y="2614602"/>
          <a:ext cx="9220199" cy="2630805"/>
        </p:xfrm>
        <a:graphic>
          <a:graphicData uri="http://schemas.openxmlformats.org/drawingml/2006/table">
            <a:tbl>
              <a:tblPr/>
              <a:tblGrid>
                <a:gridCol w="609390">
                  <a:extLst>
                    <a:ext uri="{9D8B030D-6E8A-4147-A177-3AD203B41FA5}">
                      <a16:colId xmlns:a16="http://schemas.microsoft.com/office/drawing/2014/main" val="3428658781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2598948706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1225816883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3080877527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759234718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126996770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868562862"/>
                    </a:ext>
                  </a:extLst>
                </a:gridCol>
                <a:gridCol w="609390">
                  <a:extLst>
                    <a:ext uri="{9D8B030D-6E8A-4147-A177-3AD203B41FA5}">
                      <a16:colId xmlns:a16="http://schemas.microsoft.com/office/drawing/2014/main" val="64656924"/>
                    </a:ext>
                  </a:extLst>
                </a:gridCol>
                <a:gridCol w="799825">
                  <a:extLst>
                    <a:ext uri="{9D8B030D-6E8A-4147-A177-3AD203B41FA5}">
                      <a16:colId xmlns:a16="http://schemas.microsoft.com/office/drawing/2014/main" val="2683838310"/>
                    </a:ext>
                  </a:extLst>
                </a:gridCol>
                <a:gridCol w="1256867">
                  <a:extLst>
                    <a:ext uri="{9D8B030D-6E8A-4147-A177-3AD203B41FA5}">
                      <a16:colId xmlns:a16="http://schemas.microsoft.com/office/drawing/2014/main" val="3465951621"/>
                    </a:ext>
                  </a:extLst>
                </a:gridCol>
                <a:gridCol w="723651">
                  <a:extLst>
                    <a:ext uri="{9D8B030D-6E8A-4147-A177-3AD203B41FA5}">
                      <a16:colId xmlns:a16="http://schemas.microsoft.com/office/drawing/2014/main" val="2093039802"/>
                    </a:ext>
                  </a:extLst>
                </a:gridCol>
                <a:gridCol w="469738">
                  <a:extLst>
                    <a:ext uri="{9D8B030D-6E8A-4147-A177-3AD203B41FA5}">
                      <a16:colId xmlns:a16="http://schemas.microsoft.com/office/drawing/2014/main" val="1073860923"/>
                    </a:ext>
                  </a:extLst>
                </a:gridCol>
                <a:gridCol w="1094998">
                  <a:extLst>
                    <a:ext uri="{9D8B030D-6E8A-4147-A177-3AD203B41FA5}">
                      <a16:colId xmlns:a16="http://schemas.microsoft.com/office/drawing/2014/main" val="271680457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Aera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molecule_id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prior_segmentation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confidence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823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226.4048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216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COL2A1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223.4595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60.72973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235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COL3A1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227.1765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64.11765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565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COL1A2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223.1333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420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11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CHI3L2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60.55556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511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CRTAC1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63.88889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793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62.16667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862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PRG4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852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CHI3L1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0.99588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260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CHI3L2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COL1A2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284478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CRcfe445caf-1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47688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E075B3DF-A563-17DE-BE50-A778CD573007}"/>
              </a:ext>
            </a:extLst>
          </p:cNvPr>
          <p:cNvSpPr/>
          <p:nvPr/>
        </p:nvSpPr>
        <p:spPr>
          <a:xfrm>
            <a:off x="9470573" y="4512624"/>
            <a:ext cx="261257" cy="20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73B0B-D72F-00C9-A630-226BBE378712}"/>
              </a:ext>
            </a:extLst>
          </p:cNvPr>
          <p:cNvSpPr/>
          <p:nvPr/>
        </p:nvSpPr>
        <p:spPr>
          <a:xfrm>
            <a:off x="848096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143E5-0AA1-F42D-4C5D-D879C6FB8966}"/>
              </a:ext>
            </a:extLst>
          </p:cNvPr>
          <p:cNvSpPr/>
          <p:nvPr/>
        </p:nvSpPr>
        <p:spPr>
          <a:xfrm>
            <a:off x="2379023" y="290944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ECFB7-1CE4-F7D4-EECB-9A439DD3CF49}"/>
              </a:ext>
            </a:extLst>
          </p:cNvPr>
          <p:cNvSpPr/>
          <p:nvPr/>
        </p:nvSpPr>
        <p:spPr>
          <a:xfrm>
            <a:off x="3956462" y="290944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0E24A-2597-EF33-A677-8C3A47ADBCC1}"/>
              </a:ext>
            </a:extLst>
          </p:cNvPr>
          <p:cNvSpPr/>
          <p:nvPr/>
        </p:nvSpPr>
        <p:spPr>
          <a:xfrm>
            <a:off x="10215252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4D6A1-0466-F7D0-0C48-308A7263F88E}"/>
              </a:ext>
            </a:extLst>
          </p:cNvPr>
          <p:cNvSpPr/>
          <p:nvPr/>
        </p:nvSpPr>
        <p:spPr>
          <a:xfrm>
            <a:off x="8643257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CCF48-6486-9D99-0CF2-D99756C7DF2F}"/>
              </a:ext>
            </a:extLst>
          </p:cNvPr>
          <p:cNvSpPr/>
          <p:nvPr/>
        </p:nvSpPr>
        <p:spPr>
          <a:xfrm>
            <a:off x="7088579" y="290942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A55CF-0E03-D43D-AAE3-8C10D6EC64C3}"/>
              </a:ext>
            </a:extLst>
          </p:cNvPr>
          <p:cNvSpPr/>
          <p:nvPr/>
        </p:nvSpPr>
        <p:spPr>
          <a:xfrm>
            <a:off x="5508418" y="290941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2BD9B-A1BC-C983-19A6-7ED3DB2461B5}"/>
              </a:ext>
            </a:extLst>
          </p:cNvPr>
          <p:cNvSpPr/>
          <p:nvPr/>
        </p:nvSpPr>
        <p:spPr>
          <a:xfrm>
            <a:off x="848096" y="1203362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04A7C1-2B32-9B61-12A1-029744E44F89}"/>
              </a:ext>
            </a:extLst>
          </p:cNvPr>
          <p:cNvSpPr/>
          <p:nvPr/>
        </p:nvSpPr>
        <p:spPr>
          <a:xfrm>
            <a:off x="2379023" y="1203365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44083-33FA-AEC0-82ED-1B71CBCDEAE6}"/>
              </a:ext>
            </a:extLst>
          </p:cNvPr>
          <p:cNvSpPr/>
          <p:nvPr/>
        </p:nvSpPr>
        <p:spPr>
          <a:xfrm>
            <a:off x="3956462" y="1203365"/>
            <a:ext cx="1484416" cy="837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BF3BE-644B-5FB1-DBB2-DBED9165FF6D}"/>
              </a:ext>
            </a:extLst>
          </p:cNvPr>
          <p:cNvSpPr txBox="1"/>
          <p:nvPr/>
        </p:nvSpPr>
        <p:spPr>
          <a:xfrm>
            <a:off x="4611089" y="5589711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CRcfe445caf-1</a:t>
            </a:r>
          </a:p>
        </p:txBody>
      </p:sp>
    </p:spTree>
    <p:extLst>
      <p:ext uri="{BB962C8B-B14F-4D97-AF65-F5344CB8AC3E}">
        <p14:creationId xmlns:p14="http://schemas.microsoft.com/office/powerpoint/2010/main" val="288181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Widescreen</PresentationFormat>
  <Paragraphs>340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Honglin</dc:creator>
  <cp:lastModifiedBy>Wang, Honglin</cp:lastModifiedBy>
  <cp:revision>1</cp:revision>
  <dcterms:created xsi:type="dcterms:W3CDTF">2023-11-16T22:19:42Z</dcterms:created>
  <dcterms:modified xsi:type="dcterms:W3CDTF">2023-11-16T22:19:49Z</dcterms:modified>
</cp:coreProperties>
</file>